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9" r:id="rId9"/>
    <p:sldId id="263" r:id="rId10"/>
    <p:sldId id="264" r:id="rId11"/>
    <p:sldId id="270" r:id="rId12"/>
    <p:sldId id="271" r:id="rId13"/>
    <p:sldId id="265" r:id="rId14"/>
    <p:sldId id="272" r:id="rId15"/>
    <p:sldId id="273" r:id="rId16"/>
    <p:sldId id="268" r:id="rId17"/>
    <p:sldId id="274" r:id="rId18"/>
  </p:sldIdLst>
  <p:sldSz cx="12192000" cy="6858000"/>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9" d="100"/>
          <a:sy n="59" d="100"/>
        </p:scale>
        <p:origin x="216" y="5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3" Type="http://schemas.openxmlformats.org/officeDocument/2006/relationships/slide" Target="slides/slide2.xml" /><Relationship Id="rId21" Type="http://schemas.openxmlformats.org/officeDocument/2006/relationships/viewProps" Target="viewProps.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presProps" Target="pres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tableStyles" Target="tableStyles.xml" /><Relationship Id="rId10" Type="http://schemas.openxmlformats.org/officeDocument/2006/relationships/slide" Target="slides/slide9.xml" /><Relationship Id="rId19" Type="http://schemas.openxmlformats.org/officeDocument/2006/relationships/notesMaster" Target="notesMasters/notesMaster1.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theme" Target="theme/theme1.xml" /></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 /><Relationship Id="rId2" Type="http://schemas.microsoft.com/office/2011/relationships/chartColorStyle" Target="colors1.xml" /><Relationship Id="rId1" Type="http://schemas.microsoft.com/office/2011/relationships/chartStyle" Target="style1.xml" /></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 /><Relationship Id="rId2" Type="http://schemas.microsoft.com/office/2011/relationships/chartColorStyle" Target="colors2.xml" /><Relationship Id="rId1" Type="http://schemas.microsoft.com/office/2011/relationships/chartStyle" Target="style2.xml" /></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 /><Relationship Id="rId2" Type="http://schemas.microsoft.com/office/2011/relationships/chartColorStyle" Target="colors3.xml" /><Relationship Id="rId1" Type="http://schemas.microsoft.com/office/2011/relationships/chartStyle" Target="style3.xml" /></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 /><Relationship Id="rId2" Type="http://schemas.microsoft.com/office/2011/relationships/chartColorStyle" Target="colors4.xml" /><Relationship Id="rId1" Type="http://schemas.microsoft.com/office/2011/relationships/chartStyle" Target="style4.xml" /></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 /><Relationship Id="rId2" Type="http://schemas.microsoft.com/office/2011/relationships/chartColorStyle" Target="colors5.xml" /><Relationship Id="rId1" Type="http://schemas.microsoft.com/office/2011/relationships/chartStyle" Target="style5.xml" /></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9"/>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dirty="0"/>
              <a:t>Employee</a:t>
            </a:r>
            <a:r>
              <a:rPr lang="en-IN" baseline="0" dirty="0"/>
              <a:t> performance analysis</a:t>
            </a:r>
            <a:endParaRPr lang="en-IN" dirty="0"/>
          </a:p>
        </c:rich>
      </c:tx>
      <c:layout>
        <c:manualLayout>
          <c:xMode val="edge"/>
          <c:yMode val="edge"/>
          <c:x val="0.36216914251697918"/>
          <c:y val="1.078167115902965E-2"/>
        </c:manualLayout>
      </c:layout>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shade val="58000"/>
                <a:lumMod val="60000"/>
                <a:lumOff val="40000"/>
              </a:schemeClr>
            </a:solidFill>
            <a:ln>
              <a:noFill/>
            </a:ln>
            <a:effectLst>
              <a:glow rad="63500">
                <a:schemeClr val="accent5">
                  <a:shade val="58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shade val="86000"/>
                <a:lumMod val="60000"/>
                <a:lumOff val="40000"/>
              </a:schemeClr>
            </a:solidFill>
            <a:ln>
              <a:noFill/>
            </a:ln>
            <a:effectLst>
              <a:glow rad="63500">
                <a:schemeClr val="accent5">
                  <a:shade val="86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tint val="86000"/>
                <a:lumMod val="60000"/>
                <a:lumOff val="40000"/>
              </a:schemeClr>
            </a:solidFill>
            <a:ln>
              <a:noFill/>
            </a:ln>
            <a:effectLst>
              <a:glow rad="63500">
                <a:schemeClr val="accent5">
                  <a:tint val="86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tint val="58000"/>
                <a:lumMod val="60000"/>
                <a:lumOff val="40000"/>
              </a:schemeClr>
            </a:solidFill>
            <a:ln>
              <a:noFill/>
            </a:ln>
            <a:effectLst>
              <a:glow rad="63500">
                <a:schemeClr val="accent5">
                  <a:tint val="58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6"/>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7"/>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8"/>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9"/>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0"/>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1"/>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7.1355900100116346E-2"/>
          <c:y val="9.9678362573099435E-2"/>
          <c:w val="0.78428809156587387"/>
          <c:h val="0.82371851544872676"/>
        </c:manualLayout>
      </c:layout>
      <c:barChart>
        <c:barDir val="col"/>
        <c:grouping val="clustered"/>
        <c:varyColors val="0"/>
        <c:ser>
          <c:idx val="0"/>
          <c:order val="0"/>
          <c:tx>
            <c:strRef>
              <c:f>Sheet3!$B$3:$B$4</c:f>
              <c:strCache>
                <c:ptCount val="1"/>
                <c:pt idx="0">
                  <c:v>HIGH</c:v>
                </c:pt>
              </c:strCache>
            </c:strRef>
          </c:tx>
          <c:spPr>
            <a:noFill/>
            <a:ln w="9525" cap="flat" cmpd="sng" algn="ctr">
              <a:solidFill>
                <a:schemeClr val="accent5">
                  <a:shade val="58000"/>
                </a:schemeClr>
              </a:solidFill>
              <a:miter lim="800000"/>
            </a:ln>
            <a:effectLst>
              <a:glow rad="63500">
                <a:schemeClr val="accent5">
                  <a:shade val="58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37</c:v>
                </c:pt>
                <c:pt idx="1">
                  <c:v>45</c:v>
                </c:pt>
                <c:pt idx="2">
                  <c:v>41</c:v>
                </c:pt>
                <c:pt idx="3">
                  <c:v>34</c:v>
                </c:pt>
                <c:pt idx="4">
                  <c:v>50</c:v>
                </c:pt>
                <c:pt idx="5">
                  <c:v>50</c:v>
                </c:pt>
                <c:pt idx="6">
                  <c:v>44</c:v>
                </c:pt>
                <c:pt idx="7">
                  <c:v>40</c:v>
                </c:pt>
                <c:pt idx="8">
                  <c:v>38</c:v>
                </c:pt>
                <c:pt idx="9">
                  <c:v>40</c:v>
                </c:pt>
              </c:numCache>
            </c:numRef>
          </c:val>
          <c:extLst>
            <c:ext xmlns:c16="http://schemas.microsoft.com/office/drawing/2014/chart" uri="{C3380CC4-5D6E-409C-BE32-E72D297353CC}">
              <c16:uniqueId val="{00000000-03AF-4B7B-9425-6B5A3CD1851A}"/>
            </c:ext>
          </c:extLst>
        </c:ser>
        <c:ser>
          <c:idx val="1"/>
          <c:order val="1"/>
          <c:tx>
            <c:strRef>
              <c:f>Sheet3!$C$3:$C$4</c:f>
              <c:strCache>
                <c:ptCount val="1"/>
                <c:pt idx="0">
                  <c:v>LOW</c:v>
                </c:pt>
              </c:strCache>
            </c:strRef>
          </c:tx>
          <c:spPr>
            <a:noFill/>
            <a:ln w="9525" cap="flat" cmpd="sng" algn="ctr">
              <a:solidFill>
                <a:schemeClr val="accent5">
                  <a:shade val="86000"/>
                </a:schemeClr>
              </a:solidFill>
              <a:miter lim="800000"/>
            </a:ln>
            <a:effectLst>
              <a:glow rad="63500">
                <a:schemeClr val="accent5">
                  <a:shade val="86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trendline>
            <c:spPr>
              <a:ln w="25400" cap="rnd">
                <a:solidFill>
                  <a:schemeClr val="accent5">
                    <a:shade val="86000"/>
                    <a:alpha val="50000"/>
                  </a:schemeClr>
                </a:solidFill>
              </a:ln>
              <a:effectLst/>
            </c:spPr>
            <c:trendlineType val="exp"/>
            <c:dispRSqr val="0"/>
            <c:dispEq val="0"/>
          </c:trendline>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Sheet3!$C$5:$C$15</c:f>
              <c:numCache>
                <c:formatCode>General</c:formatCode>
                <c:ptCount val="10"/>
                <c:pt idx="0">
                  <c:v>80</c:v>
                </c:pt>
                <c:pt idx="1">
                  <c:v>89</c:v>
                </c:pt>
                <c:pt idx="2">
                  <c:v>78</c:v>
                </c:pt>
                <c:pt idx="3">
                  <c:v>76</c:v>
                </c:pt>
                <c:pt idx="4">
                  <c:v>73</c:v>
                </c:pt>
                <c:pt idx="5">
                  <c:v>68</c:v>
                </c:pt>
                <c:pt idx="6">
                  <c:v>85</c:v>
                </c:pt>
                <c:pt idx="7">
                  <c:v>78</c:v>
                </c:pt>
                <c:pt idx="8">
                  <c:v>75</c:v>
                </c:pt>
                <c:pt idx="9">
                  <c:v>79</c:v>
                </c:pt>
              </c:numCache>
            </c:numRef>
          </c:val>
          <c:extLst>
            <c:ext xmlns:c16="http://schemas.microsoft.com/office/drawing/2014/chart" uri="{C3380CC4-5D6E-409C-BE32-E72D297353CC}">
              <c16:uniqueId val="{00000002-03AF-4B7B-9425-6B5A3CD1851A}"/>
            </c:ext>
          </c:extLst>
        </c:ser>
        <c:ser>
          <c:idx val="2"/>
          <c:order val="2"/>
          <c:tx>
            <c:strRef>
              <c:f>Sheet3!$D$3:$D$4</c:f>
              <c:strCache>
                <c:ptCount val="1"/>
                <c:pt idx="0">
                  <c:v>MED</c:v>
                </c:pt>
              </c:strCache>
            </c:strRef>
          </c:tx>
          <c:spPr>
            <a:noFill/>
            <a:ln w="9525" cap="flat" cmpd="sng" algn="ctr">
              <a:solidFill>
                <a:schemeClr val="accent5">
                  <a:tint val="86000"/>
                </a:schemeClr>
              </a:solidFill>
              <a:miter lim="800000"/>
            </a:ln>
            <a:effectLst>
              <a:glow rad="63500">
                <a:schemeClr val="accent5">
                  <a:tint val="86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trendline>
            <c:spPr>
              <a:ln w="25400" cap="rnd">
                <a:solidFill>
                  <a:schemeClr val="accent5">
                    <a:tint val="86000"/>
                    <a:alpha val="50000"/>
                  </a:schemeClr>
                </a:solidFill>
              </a:ln>
              <a:effectLst/>
            </c:spPr>
            <c:trendlineType val="linear"/>
            <c:dispRSqr val="0"/>
            <c:dispEq val="0"/>
          </c:trendline>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Sheet3!$D$5:$D$15</c:f>
              <c:numCache>
                <c:formatCode>General</c:formatCode>
                <c:ptCount val="10"/>
                <c:pt idx="0">
                  <c:v>152</c:v>
                </c:pt>
                <c:pt idx="1">
                  <c:v>141</c:v>
                </c:pt>
                <c:pt idx="2">
                  <c:v>160</c:v>
                </c:pt>
                <c:pt idx="3">
                  <c:v>158</c:v>
                </c:pt>
                <c:pt idx="4">
                  <c:v>158</c:v>
                </c:pt>
                <c:pt idx="5">
                  <c:v>151</c:v>
                </c:pt>
                <c:pt idx="6">
                  <c:v>146</c:v>
                </c:pt>
                <c:pt idx="7">
                  <c:v>156</c:v>
                </c:pt>
                <c:pt idx="8">
                  <c:v>160</c:v>
                </c:pt>
                <c:pt idx="9">
                  <c:v>148</c:v>
                </c:pt>
              </c:numCache>
            </c:numRef>
          </c:val>
          <c:extLst>
            <c:ext xmlns:c16="http://schemas.microsoft.com/office/drawing/2014/chart" uri="{C3380CC4-5D6E-409C-BE32-E72D297353CC}">
              <c16:uniqueId val="{00000004-03AF-4B7B-9425-6B5A3CD1851A}"/>
            </c:ext>
          </c:extLst>
        </c:ser>
        <c:ser>
          <c:idx val="3"/>
          <c:order val="3"/>
          <c:tx>
            <c:strRef>
              <c:f>Sheet3!$E$3:$E$4</c:f>
              <c:strCache>
                <c:ptCount val="1"/>
                <c:pt idx="0">
                  <c:v>VERY HIGH</c:v>
                </c:pt>
              </c:strCache>
            </c:strRef>
          </c:tx>
          <c:spPr>
            <a:noFill/>
            <a:ln w="9525" cap="flat" cmpd="sng" algn="ctr">
              <a:solidFill>
                <a:schemeClr val="accent5">
                  <a:tint val="58000"/>
                </a:schemeClr>
              </a:solidFill>
              <a:miter lim="800000"/>
            </a:ln>
            <a:effectLst>
              <a:glow rad="63500">
                <a:schemeClr val="accent5">
                  <a:tint val="58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Sheet3!$E$5:$E$15</c:f>
              <c:numCache>
                <c:formatCode>General</c:formatCode>
                <c:ptCount val="10"/>
                <c:pt idx="0">
                  <c:v>34</c:v>
                </c:pt>
                <c:pt idx="1">
                  <c:v>25</c:v>
                </c:pt>
                <c:pt idx="2">
                  <c:v>23</c:v>
                </c:pt>
                <c:pt idx="3">
                  <c:v>28</c:v>
                </c:pt>
                <c:pt idx="4">
                  <c:v>23</c:v>
                </c:pt>
                <c:pt idx="5">
                  <c:v>32</c:v>
                </c:pt>
                <c:pt idx="6">
                  <c:v>24</c:v>
                </c:pt>
                <c:pt idx="7">
                  <c:v>30</c:v>
                </c:pt>
                <c:pt idx="8">
                  <c:v>24</c:v>
                </c:pt>
                <c:pt idx="9">
                  <c:v>27</c:v>
                </c:pt>
              </c:numCache>
            </c:numRef>
          </c:val>
          <c:extLst>
            <c:ext xmlns:c16="http://schemas.microsoft.com/office/drawing/2014/chart" uri="{C3380CC4-5D6E-409C-BE32-E72D297353CC}">
              <c16:uniqueId val="{00000005-03AF-4B7B-9425-6B5A3CD1851A}"/>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12"/>
  </c:pivotSource>
  <c:chart>
    <c:title>
      <c:tx>
        <c:rich>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r>
              <a:rPr lang="en-IN"/>
              <a:t>Employee performance analysis</a:t>
            </a:r>
          </a:p>
        </c:rich>
      </c:tx>
      <c:overlay val="0"/>
      <c:spPr>
        <a:noFill/>
        <a:ln>
          <a:noFill/>
        </a:ln>
        <a:effectLst/>
      </c:spPr>
      <c:txPr>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0546981627296588"/>
          <c:y val="0.19209499854184894"/>
          <c:w val="0.78884514435695541"/>
          <c:h val="0.72088764946048411"/>
        </c:manualLayout>
      </c:layout>
      <c:barChart>
        <c:barDir val="col"/>
        <c:grouping val="clustered"/>
        <c:varyColors val="0"/>
        <c:ser>
          <c:idx val="0"/>
          <c:order val="0"/>
          <c:tx>
            <c:strRef>
              <c:f>Sheet3!$B$3:$B$4</c:f>
              <c:strCache>
                <c:ptCount val="1"/>
                <c:pt idx="0">
                  <c:v>HIGH</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37</c:v>
                </c:pt>
                <c:pt idx="1">
                  <c:v>45</c:v>
                </c:pt>
                <c:pt idx="2">
                  <c:v>41</c:v>
                </c:pt>
                <c:pt idx="3">
                  <c:v>34</c:v>
                </c:pt>
                <c:pt idx="4">
                  <c:v>50</c:v>
                </c:pt>
                <c:pt idx="5">
                  <c:v>50</c:v>
                </c:pt>
                <c:pt idx="6">
                  <c:v>44</c:v>
                </c:pt>
                <c:pt idx="7">
                  <c:v>40</c:v>
                </c:pt>
                <c:pt idx="8">
                  <c:v>38</c:v>
                </c:pt>
                <c:pt idx="9">
                  <c:v>40</c:v>
                </c:pt>
              </c:numCache>
            </c:numRef>
          </c:val>
          <c:extLst>
            <c:ext xmlns:c16="http://schemas.microsoft.com/office/drawing/2014/chart" uri="{C3380CC4-5D6E-409C-BE32-E72D297353CC}">
              <c16:uniqueId val="{00000000-564E-4F3D-ADDA-083447A8D5C4}"/>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15"/>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dirty="0"/>
              <a:t>Employee</a:t>
            </a:r>
            <a:r>
              <a:rPr lang="en-IN" baseline="0" dirty="0"/>
              <a:t> performance analysis</a:t>
            </a:r>
            <a:endParaRPr lang="en-IN" dirty="0"/>
          </a:p>
        </c:rich>
      </c:tx>
      <c:layout>
        <c:manualLayout>
          <c:xMode val="edge"/>
          <c:yMode val="edge"/>
          <c:x val="0.21606233595800525"/>
          <c:y val="8.3333333333333329E-2"/>
        </c:manualLayout>
      </c:layout>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Sheet3!$B$3:$B$4</c:f>
              <c:strCache>
                <c:ptCount val="1"/>
                <c:pt idx="0">
                  <c:v>LOW</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80</c:v>
                </c:pt>
                <c:pt idx="1">
                  <c:v>89</c:v>
                </c:pt>
                <c:pt idx="2">
                  <c:v>78</c:v>
                </c:pt>
                <c:pt idx="3">
                  <c:v>76</c:v>
                </c:pt>
                <c:pt idx="4">
                  <c:v>73</c:v>
                </c:pt>
                <c:pt idx="5">
                  <c:v>68</c:v>
                </c:pt>
                <c:pt idx="6">
                  <c:v>85</c:v>
                </c:pt>
                <c:pt idx="7">
                  <c:v>78</c:v>
                </c:pt>
                <c:pt idx="8">
                  <c:v>75</c:v>
                </c:pt>
                <c:pt idx="9">
                  <c:v>79</c:v>
                </c:pt>
              </c:numCache>
            </c:numRef>
          </c:val>
          <c:extLst>
            <c:ext xmlns:c16="http://schemas.microsoft.com/office/drawing/2014/chart" uri="{C3380CC4-5D6E-409C-BE32-E72D297353CC}">
              <c16:uniqueId val="{00000000-97BA-4F62-99EE-979EABEA6DC3}"/>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18"/>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a:t>Employee</a:t>
            </a:r>
            <a:r>
              <a:rPr lang="en-IN" baseline="0"/>
              <a:t> performance analysis</a:t>
            </a:r>
            <a:endParaRPr lang="en-IN"/>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Sheet3!$B$3:$B$4</c:f>
              <c:strCache>
                <c:ptCount val="1"/>
                <c:pt idx="0">
                  <c:v>MED</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152</c:v>
                </c:pt>
                <c:pt idx="1">
                  <c:v>141</c:v>
                </c:pt>
                <c:pt idx="2">
                  <c:v>160</c:v>
                </c:pt>
                <c:pt idx="3">
                  <c:v>158</c:v>
                </c:pt>
                <c:pt idx="4">
                  <c:v>158</c:v>
                </c:pt>
                <c:pt idx="5">
                  <c:v>151</c:v>
                </c:pt>
                <c:pt idx="6">
                  <c:v>146</c:v>
                </c:pt>
                <c:pt idx="7">
                  <c:v>156</c:v>
                </c:pt>
                <c:pt idx="8">
                  <c:v>160</c:v>
                </c:pt>
                <c:pt idx="9">
                  <c:v>148</c:v>
                </c:pt>
              </c:numCache>
            </c:numRef>
          </c:val>
          <c:extLst>
            <c:ext xmlns:c16="http://schemas.microsoft.com/office/drawing/2014/chart" uri="{C3380CC4-5D6E-409C-BE32-E72D297353CC}">
              <c16:uniqueId val="{00000000-8CB2-48C2-BB57-F3A1318F61FC}"/>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21"/>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a:t>Employee</a:t>
            </a:r>
            <a:r>
              <a:rPr lang="en-IN" baseline="0"/>
              <a:t> performance analysis</a:t>
            </a:r>
            <a:endParaRPr lang="en-IN"/>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Sheet3!$B$3:$B$4</c:f>
              <c:strCache>
                <c:ptCount val="1"/>
                <c:pt idx="0">
                  <c:v>VERY HIGH</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34</c:v>
                </c:pt>
                <c:pt idx="1">
                  <c:v>25</c:v>
                </c:pt>
                <c:pt idx="2">
                  <c:v>23</c:v>
                </c:pt>
                <c:pt idx="3">
                  <c:v>28</c:v>
                </c:pt>
                <c:pt idx="4">
                  <c:v>23</c:v>
                </c:pt>
                <c:pt idx="5">
                  <c:v>32</c:v>
                </c:pt>
                <c:pt idx="6">
                  <c:v>24</c:v>
                </c:pt>
                <c:pt idx="7">
                  <c:v>30</c:v>
                </c:pt>
                <c:pt idx="8">
                  <c:v>24</c:v>
                </c:pt>
                <c:pt idx="9">
                  <c:v>27</c:v>
                </c:pt>
              </c:numCache>
            </c:numRef>
          </c:val>
          <c:extLst>
            <c:ext xmlns:c16="http://schemas.microsoft.com/office/drawing/2014/chart" uri="{C3380CC4-5D6E-409C-BE32-E72D297353CC}">
              <c16:uniqueId val="{00000000-07F4-45AA-8A45-5129AE6A0E97}"/>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withinLinear" id="18">
  <a:schemeClr val="accent5"/>
</cs:colorStyle>
</file>

<file path=ppt/charts/colors2.xml><?xml version="1.0" encoding="utf-8"?>
<cs:colorStyle xmlns:cs="http://schemas.microsoft.com/office/drawing/2012/chartStyle" xmlns:a="http://schemas.openxmlformats.org/drawingml/2006/main" meth="withinLinear" id="18">
  <a:schemeClr val="accent5"/>
</cs:colorStyle>
</file>

<file path=ppt/charts/colors3.xml><?xml version="1.0" encoding="utf-8"?>
<cs:colorStyle xmlns:cs="http://schemas.microsoft.com/office/drawing/2012/chartStyle" xmlns:a="http://schemas.openxmlformats.org/drawingml/2006/main" meth="withinLinear" id="18">
  <a:schemeClr val="accent5"/>
</cs:colorStyle>
</file>

<file path=ppt/charts/colors4.xml><?xml version="1.0" encoding="utf-8"?>
<cs:colorStyle xmlns:cs="http://schemas.microsoft.com/office/drawing/2012/chartStyle" xmlns:a="http://schemas.openxmlformats.org/drawingml/2006/main" meth="withinLinear" id="18">
  <a:schemeClr val="accent5"/>
</cs:colorStyle>
</file>

<file path=ppt/charts/colors5.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1197" b="1" kern="1200"/>
  </cs:axisTitle>
  <cs:categoryAxis>
    <cs:lnRef idx="0"/>
    <cs:fillRef idx="0"/>
    <cs:effectRef idx="0"/>
    <cs:fontRef idx="minor">
      <a:schemeClr val="lt1">
        <a:lumMod val="75000"/>
      </a:schemeClr>
    </cs:fontRef>
    <cs:defRPr sz="1197"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1197"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media/image1.png>
</file>

<file path=ppt/media/image10.jpg>
</file>

<file path=ppt/media/image11.png>
</file>

<file path=ppt/media/image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4B86612-B127-4CD0-BF15-66D49A7175F7}" type="datetimeFigureOut">
              <a:rPr lang="en-IN" smtClean="0"/>
              <a:t>10-09-2024</a:t>
            </a:fld>
            <a:endParaRPr lang="en-IN"/>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F7F439ED-1E90-4106-847A-8EF19031FE2F}" type="slidenum">
              <a:rPr lang="en-IN" smtClean="0"/>
              <a:t>‹#›</a:t>
            </a:fld>
            <a:endParaRPr lang="en-IN"/>
          </a:p>
        </p:txBody>
      </p:sp>
    </p:spTree>
    <p:extLst>
      <p:ext uri="{BB962C8B-B14F-4D97-AF65-F5344CB8AC3E}">
        <p14:creationId xmlns:p14="http://schemas.microsoft.com/office/powerpoint/2010/main" val="2918557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7F439ED-1E90-4106-847A-8EF19031FE2F}" type="slidenum">
              <a:rPr lang="en-IN" smtClean="0"/>
              <a:t>1</a:t>
            </a:fld>
            <a:endParaRPr lang="en-IN"/>
          </a:p>
        </p:txBody>
      </p:sp>
    </p:spTree>
    <p:extLst>
      <p:ext uri="{BB962C8B-B14F-4D97-AF65-F5344CB8AC3E}">
        <p14:creationId xmlns:p14="http://schemas.microsoft.com/office/powerpoint/2010/main" val="4043535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195574" y="2067305"/>
            <a:ext cx="5800851" cy="518160"/>
          </a:xfrm>
          <a:prstGeom prst="rect">
            <a:avLst/>
          </a:prstGeom>
        </p:spPr>
        <p:txBody>
          <a:bodyPr wrap="square" lIns="0" tIns="0" rIns="0" bIns="0">
            <a:spAutoFit/>
          </a:bodyPr>
          <a:lstStyle>
            <a:lvl1pPr>
              <a:defRPr sz="3200" b="0"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theme" Target="../theme/theme1.xml" /><Relationship Id="rId5" Type="http://schemas.openxmlformats.org/officeDocument/2006/relationships/slideLayout" Target="../slideLayouts/slideLayout5.xml" /><Relationship Id="rId4" Type="http://schemas.openxmlformats.org/officeDocument/2006/relationships/slideLayout" Target="../slideLayouts/slideLayout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755332" y="385444"/>
            <a:ext cx="10681335" cy="758190"/>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6" name="Holder 6"/>
          <p:cNvSpPr>
            <a:spLocks noGrp="1"/>
          </p:cNvSpPr>
          <p:nvPr>
            <p:ph type="sldNum" sz="quarter" idx="7"/>
          </p:nvPr>
        </p:nvSpPr>
        <p:spPr>
          <a:xfrm>
            <a:off x="11353418" y="6473337"/>
            <a:ext cx="151129" cy="191770"/>
          </a:xfrm>
          <a:prstGeom prst="rect">
            <a:avLst/>
          </a:prstGeom>
        </p:spPr>
        <p:txBody>
          <a:bodyPr wrap="square" lIns="0" tIns="0" rIns="0" bIns="0">
            <a:spAutoFit/>
          </a:bodyPr>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image" Target="../media/image11.png"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13.xml.rels><?xml version="1.0" encoding="UTF-8" standalone="yes"?>
<Relationships xmlns="http://schemas.openxmlformats.org/package/2006/relationships"><Relationship Id="rId3" Type="http://schemas.openxmlformats.org/officeDocument/2006/relationships/chart" Target="../charts/chart1.xml" /><Relationship Id="rId2" Type="http://schemas.openxmlformats.org/officeDocument/2006/relationships/image" Target="../media/image11.png" /><Relationship Id="rId1" Type="http://schemas.openxmlformats.org/officeDocument/2006/relationships/slideLayout" Target="../slideLayouts/slideLayout4.xml" /></Relationships>
</file>

<file path=ppt/slides/_rels/slide14.xml.rels><?xml version="1.0" encoding="UTF-8" standalone="yes"?>
<Relationships xmlns="http://schemas.openxmlformats.org/package/2006/relationships"><Relationship Id="rId3" Type="http://schemas.openxmlformats.org/officeDocument/2006/relationships/chart" Target="../charts/chart3.xml" /><Relationship Id="rId2" Type="http://schemas.openxmlformats.org/officeDocument/2006/relationships/chart" Target="../charts/chart2.xml" /><Relationship Id="rId1" Type="http://schemas.openxmlformats.org/officeDocument/2006/relationships/slideLayout" Target="../slideLayouts/slideLayout5.xml" /></Relationships>
</file>

<file path=ppt/slides/_rels/slide15.xml.rels><?xml version="1.0" encoding="UTF-8" standalone="yes"?>
<Relationships xmlns="http://schemas.openxmlformats.org/package/2006/relationships"><Relationship Id="rId3" Type="http://schemas.openxmlformats.org/officeDocument/2006/relationships/chart" Target="../charts/chart5.xml" /><Relationship Id="rId2" Type="http://schemas.openxmlformats.org/officeDocument/2006/relationships/chart" Target="../charts/chart4.xml" /><Relationship Id="rId1" Type="http://schemas.openxmlformats.org/officeDocument/2006/relationships/slideLayout" Target="../slideLayouts/slideLayout5.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 /></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2.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image" Target="../media/image1.png" /><Relationship Id="rId1" Type="http://schemas.openxmlformats.org/officeDocument/2006/relationships/slideLayout" Target="../slideLayouts/slideLayout4.xml" /></Relationships>
</file>

<file path=ppt/slides/_rels/slide3.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image" Target="../media/image3.png" /><Relationship Id="rId1" Type="http://schemas.openxmlformats.org/officeDocument/2006/relationships/slideLayout" Target="../slideLayouts/slideLayout4.xml" /><Relationship Id="rId4" Type="http://schemas.openxmlformats.org/officeDocument/2006/relationships/image" Target="../media/image4.jpg" /></Relationships>
</file>

<file path=ppt/slides/_rels/slide4.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image" Target="../media/image5.png" /><Relationship Id="rId1" Type="http://schemas.openxmlformats.org/officeDocument/2006/relationships/slideLayout" Target="../slideLayouts/slideLayout4.xml" /></Relationships>
</file>

<file path=ppt/slides/_rels/slide5.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image" Target="../media/image6.png" /><Relationship Id="rId1" Type="http://schemas.openxmlformats.org/officeDocument/2006/relationships/slideLayout" Target="../slideLayouts/slideLayout4.xml" /></Relationships>
</file>

<file path=ppt/slides/_rels/slide6.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image" Target="../media/image7.png" /><Relationship Id="rId1" Type="http://schemas.openxmlformats.org/officeDocument/2006/relationships/slideLayout" Target="../slideLayouts/slideLayout4.xml" /></Relationships>
</file>

<file path=ppt/slides/_rels/slide7.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image" Target="../media/image9.jpg" /><Relationship Id="rId1" Type="http://schemas.openxmlformats.org/officeDocument/2006/relationships/slideLayout" Target="../slideLayouts/slideLayout4.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 /></Relationships>
</file>

<file path=ppt/slides/_rels/slide9.xml.rels><?xml version="1.0" encoding="UTF-8" standalone="yes"?>
<Relationships xmlns="http://schemas.openxmlformats.org/package/2006/relationships"><Relationship Id="rId2" Type="http://schemas.openxmlformats.org/officeDocument/2006/relationships/image" Target="../media/image10.jpg" /><Relationship Id="rId1" Type="http://schemas.openxmlformats.org/officeDocument/2006/relationships/slideLayout" Target="../slideLayouts/slideLayout4.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76299" y="9906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3752850" y="1190625"/>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800475" y="5229225"/>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a:spLocks noGrp="1"/>
          </p:cNvSpPr>
          <p:nvPr>
            <p:ph type="ctrTitle"/>
          </p:nvPr>
        </p:nvSpPr>
        <p:spPr>
          <a:xfrm>
            <a:off x="-828675" y="19665"/>
            <a:ext cx="9982200" cy="1001556"/>
          </a:xfrm>
          <a:prstGeom prst="rect">
            <a:avLst/>
          </a:prstGeom>
        </p:spPr>
        <p:txBody>
          <a:bodyPr vert="horz" wrap="square" lIns="0" tIns="16510" rIns="0" bIns="0" rtlCol="0">
            <a:spAutoFit/>
          </a:bodyPr>
          <a:lstStyle/>
          <a:p>
            <a:pPr marL="3213735">
              <a:spcBef>
                <a:spcPts val="130"/>
              </a:spcBef>
            </a:pPr>
            <a:r>
              <a:rPr lang="en-US" b="1" dirty="0">
                <a:solidFill>
                  <a:srgbClr val="0F0F0F"/>
                </a:solidFill>
                <a:latin typeface="Times New Roman" panose="02020603050405020304" pitchFamily="18" charset="0"/>
                <a:cs typeface="Times New Roman" panose="02020603050405020304" pitchFamily="18" charset="0"/>
              </a:rPr>
              <a:t>Employee Data Analysis using Excel</a:t>
            </a:r>
            <a:r>
              <a:rPr lang="en-US" b="1" i="0" dirty="0">
                <a:solidFill>
                  <a:srgbClr val="0F0F0F"/>
                </a:solidFill>
                <a:effectLst/>
                <a:latin typeface="Times New Roman" panose="02020603050405020304" pitchFamily="18" charset="0"/>
                <a:cs typeface="Times New Roman" panose="02020603050405020304" pitchFamily="18" charset="0"/>
              </a:rPr>
              <a:t> </a:t>
            </a:r>
            <a:br>
              <a:rPr lang="en-US" b="1" i="0" dirty="0">
                <a:solidFill>
                  <a:srgbClr val="0F0F0F"/>
                </a:solidFill>
                <a:effectLst/>
                <a:latin typeface="Roboto" panose="020F0502020204030204" pitchFamily="2" charset="0"/>
              </a:rPr>
            </a:br>
            <a:endParaRPr spc="15" dirty="0"/>
          </a:p>
        </p:txBody>
      </p:sp>
      <p:pic>
        <p:nvPicPr>
          <p:cNvPr id="9" name="object 9"/>
          <p:cNvPicPr/>
          <p:nvPr/>
        </p:nvPicPr>
        <p:blipFill>
          <a:blip r:embed="rId3" cstate="print"/>
          <a:stretch>
            <a:fillRect/>
          </a:stretch>
        </p:blipFill>
        <p:spPr>
          <a:xfrm>
            <a:off x="676275" y="6467475"/>
            <a:ext cx="2143125" cy="200025"/>
          </a:xfrm>
          <a:prstGeom prst="rect">
            <a:avLst/>
          </a:prstGeom>
        </p:spPr>
      </p:pic>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1</a:t>
            </a:fld>
            <a:endParaRPr spc="10" dirty="0"/>
          </a:p>
        </p:txBody>
      </p:sp>
      <p:sp>
        <p:nvSpPr>
          <p:cNvPr id="14" name="TextBox 13">
            <a:extLst>
              <a:ext uri="{FF2B5EF4-FFF2-40B4-BE49-F238E27FC236}">
                <a16:creationId xmlns:a16="http://schemas.microsoft.com/office/drawing/2014/main" id="{D55ADE35-C35B-07C1-F5AA-C33B3DDB802E}"/>
              </a:ext>
            </a:extLst>
          </p:cNvPr>
          <p:cNvSpPr txBox="1"/>
          <p:nvPr/>
        </p:nvSpPr>
        <p:spPr>
          <a:xfrm>
            <a:off x="2554542" y="3314150"/>
            <a:ext cx="8610600" cy="1938992"/>
          </a:xfrm>
          <a:prstGeom prst="rect">
            <a:avLst/>
          </a:prstGeom>
          <a:noFill/>
        </p:spPr>
        <p:txBody>
          <a:bodyPr wrap="square" rtlCol="0">
            <a:spAutoFit/>
          </a:bodyPr>
          <a:lstStyle/>
          <a:p>
            <a:r>
              <a:rPr lang="en-US" sz="2400" dirty="0"/>
              <a:t>STUDENT NAME: </a:t>
            </a:r>
            <a:r>
              <a:rPr lang="en-IN" sz="2400" dirty="0" err="1"/>
              <a:t>K.Vasanth</a:t>
            </a:r>
            <a:endParaRPr lang="en-US" sz="2400" dirty="0"/>
          </a:p>
          <a:p>
            <a:r>
              <a:rPr lang="en-US" sz="2400" dirty="0"/>
              <a:t>REGISTER NO: 3122070</a:t>
            </a:r>
            <a:r>
              <a:rPr lang="en-IN" sz="2400" dirty="0"/>
              <a:t>36</a:t>
            </a:r>
            <a:r>
              <a:rPr lang="en-US" sz="2400" dirty="0"/>
              <a:t>, </a:t>
            </a:r>
            <a:r>
              <a:rPr lang="en-IN" sz="2400" dirty="0"/>
              <a:t>unm130122b272</a:t>
            </a:r>
            <a:endParaRPr lang="en-US" sz="2400" dirty="0"/>
          </a:p>
          <a:p>
            <a:r>
              <a:rPr lang="en-US" sz="2400" dirty="0"/>
              <a:t>DEPARTMENT: B.com General</a:t>
            </a:r>
          </a:p>
          <a:p>
            <a:r>
              <a:rPr lang="en-US" sz="2400" dirty="0"/>
              <a:t>COLLEGE: </a:t>
            </a:r>
            <a:r>
              <a:rPr lang="en-US" sz="2400" dirty="0" err="1"/>
              <a:t>Agurchand</a:t>
            </a:r>
            <a:r>
              <a:rPr lang="en-US" sz="2400" dirty="0"/>
              <a:t> </a:t>
            </a:r>
            <a:r>
              <a:rPr lang="en-US" sz="2400" dirty="0" err="1"/>
              <a:t>Manmull</a:t>
            </a:r>
            <a:r>
              <a:rPr lang="en-US" sz="2400" dirty="0"/>
              <a:t> Jain </a:t>
            </a:r>
          </a:p>
          <a:p>
            <a:r>
              <a:rPr lang="en-US" sz="2400" dirty="0"/>
              <a:t>           </a:t>
            </a:r>
            <a:endParaRPr lang="en-IN"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10</a:t>
            </a:fld>
            <a:endParaRPr sz="1100">
              <a:latin typeface="Trebuchet MS"/>
              <a:cs typeface="Trebuchet MS"/>
            </a:endParaRPr>
          </a:p>
        </p:txBody>
      </p:sp>
      <p:sp>
        <p:nvSpPr>
          <p:cNvPr id="8" name="object 8"/>
          <p:cNvSpPr txBox="1"/>
          <p:nvPr/>
        </p:nvSpPr>
        <p:spPr>
          <a:xfrm>
            <a:off x="739775" y="291147"/>
            <a:ext cx="3303904" cy="758190"/>
          </a:xfrm>
          <a:prstGeom prst="rect">
            <a:avLst/>
          </a:prstGeom>
        </p:spPr>
        <p:txBody>
          <a:bodyPr vert="horz" wrap="square" lIns="0" tIns="13335" rIns="0" bIns="0" rtlCol="0">
            <a:spAutoFit/>
          </a:bodyPr>
          <a:lstStyle/>
          <a:p>
            <a:pPr marL="12700">
              <a:lnSpc>
                <a:spcPct val="100000"/>
              </a:lnSpc>
              <a:spcBef>
                <a:spcPts val="105"/>
              </a:spcBef>
            </a:pPr>
            <a:r>
              <a:rPr sz="4800" b="1" spc="15" dirty="0">
                <a:latin typeface="Trebuchet MS"/>
                <a:cs typeface="Trebuchet MS"/>
              </a:rPr>
              <a:t>M</a:t>
            </a:r>
            <a:r>
              <a:rPr sz="4800" b="1" dirty="0">
                <a:latin typeface="Trebuchet MS"/>
                <a:cs typeface="Trebuchet MS"/>
              </a:rPr>
              <a:t>O</a:t>
            </a:r>
            <a:r>
              <a:rPr sz="4800" b="1" spc="-15" dirty="0">
                <a:latin typeface="Trebuchet MS"/>
                <a:cs typeface="Trebuchet MS"/>
              </a:rPr>
              <a:t>D</a:t>
            </a:r>
            <a:r>
              <a:rPr sz="4800" b="1" spc="-35" dirty="0">
                <a:latin typeface="Trebuchet MS"/>
                <a:cs typeface="Trebuchet MS"/>
              </a:rPr>
              <a:t>E</a:t>
            </a:r>
            <a:r>
              <a:rPr sz="4800" b="1" spc="-30" dirty="0">
                <a:latin typeface="Trebuchet MS"/>
                <a:cs typeface="Trebuchet MS"/>
              </a:rPr>
              <a:t>LL</a:t>
            </a:r>
            <a:r>
              <a:rPr sz="4800" b="1" spc="-5" dirty="0">
                <a:latin typeface="Trebuchet MS"/>
                <a:cs typeface="Trebuchet MS"/>
              </a:rPr>
              <a:t>I</a:t>
            </a:r>
            <a:r>
              <a:rPr sz="4800" b="1" spc="30" dirty="0">
                <a:latin typeface="Trebuchet MS"/>
                <a:cs typeface="Trebuchet MS"/>
              </a:rPr>
              <a:t>N</a:t>
            </a:r>
            <a:r>
              <a:rPr sz="4800" b="1" spc="5" dirty="0">
                <a:latin typeface="Trebuchet MS"/>
                <a:cs typeface="Trebuchet MS"/>
              </a:rPr>
              <a:t>G</a:t>
            </a:r>
            <a:endParaRPr sz="4800" dirty="0">
              <a:latin typeface="Trebuchet MS"/>
              <a:cs typeface="Trebuchet MS"/>
            </a:endParaRPr>
          </a:p>
        </p:txBody>
      </p:sp>
      <p:sp>
        <p:nvSpPr>
          <p:cNvPr id="14" name="object 3"/>
          <p:cNvSpPr/>
          <p:nvPr/>
        </p:nvSpPr>
        <p:spPr>
          <a:xfrm>
            <a:off x="10058400" y="525141"/>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3" name="TextBox 2">
            <a:extLst>
              <a:ext uri="{FF2B5EF4-FFF2-40B4-BE49-F238E27FC236}">
                <a16:creationId xmlns:a16="http://schemas.microsoft.com/office/drawing/2014/main" id="{2F2238C2-1061-26A4-0205-11FFA0082D96}"/>
              </a:ext>
            </a:extLst>
          </p:cNvPr>
          <p:cNvSpPr txBox="1"/>
          <p:nvPr/>
        </p:nvSpPr>
        <p:spPr>
          <a:xfrm>
            <a:off x="533400" y="1309156"/>
            <a:ext cx="6101442" cy="4239687"/>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Data collection</a:t>
            </a:r>
          </a:p>
          <a:p>
            <a:pPr marL="342900" lvl="0" indent="-342900">
              <a:lnSpc>
                <a:spcPct val="107000"/>
              </a:lnSpc>
              <a:buFont typeface="Symbol" panose="05050102010706020507" pitchFamily="18" charset="2"/>
              <a:buChar char=""/>
            </a:pPr>
            <a:r>
              <a:rPr lang="en-IN" sz="1800" kern="100" dirty="0" err="1">
                <a:effectLst/>
                <a:latin typeface="Calibri" panose="020F0502020204030204" pitchFamily="34" charset="0"/>
                <a:ea typeface="Calibri" panose="020F0502020204030204" pitchFamily="34" charset="0"/>
                <a:cs typeface="Times New Roman" panose="02020603050405020304" pitchFamily="18" charset="0"/>
              </a:rPr>
              <a:t>Edunet</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dash board</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Defined and identified metrics</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Features collections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id</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name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Business unit</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type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status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classification type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Gender</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Performance score</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Current employee rating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85D4D95-D7C7-6BAA-33A6-E6F5F9A71DF9}"/>
              </a:ext>
            </a:extLst>
          </p:cNvPr>
          <p:cNvSpPr txBox="1"/>
          <p:nvPr/>
        </p:nvSpPr>
        <p:spPr>
          <a:xfrm>
            <a:off x="457200" y="533400"/>
            <a:ext cx="6101442" cy="5333961"/>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Data cleaning</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Identifying missing values</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Clearing out missing values</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Performance level</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Calculated using the following formula: =IFS(Z2&gt;=5,"VERY HIGH",Z2&gt;=4,"HIGH",Z2&gt;=3,"MED","TRUE","LOW")</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Applied the above mentioned formula on current employee rating</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Summary</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Pivot table analysis </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Business units as rows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Gender as filter</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Performance level as columns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Name as value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Filtered the data</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Sliced the data with reference to employee type</a:t>
            </a:r>
          </a:p>
        </p:txBody>
      </p:sp>
    </p:spTree>
    <p:extLst>
      <p:ext uri="{BB962C8B-B14F-4D97-AF65-F5344CB8AC3E}">
        <p14:creationId xmlns:p14="http://schemas.microsoft.com/office/powerpoint/2010/main" val="38070725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C0AF1DC-D952-A441-8A6C-970879744EC0}"/>
              </a:ext>
            </a:extLst>
          </p:cNvPr>
          <p:cNvSpPr txBox="1"/>
          <p:nvPr/>
        </p:nvSpPr>
        <p:spPr>
          <a:xfrm>
            <a:off x="381000" y="304800"/>
            <a:ext cx="6101442" cy="2256323"/>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Visualization</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Drafted the summary of my analysis using a chart</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Filters involved:</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Business unit, performance level, count of first name and gender</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Chart elements used: Axis, chart title, data labels, grid lines, legend, trend lines</a:t>
            </a:r>
          </a:p>
        </p:txBody>
      </p:sp>
    </p:spTree>
    <p:extLst>
      <p:ext uri="{BB962C8B-B14F-4D97-AF65-F5344CB8AC3E}">
        <p14:creationId xmlns:p14="http://schemas.microsoft.com/office/powerpoint/2010/main" val="2097376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7772400" y="1088209"/>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7" name="object 7"/>
          <p:cNvSpPr txBox="1">
            <a:spLocks noGrp="1"/>
          </p:cNvSpPr>
          <p:nvPr>
            <p:ph type="title"/>
          </p:nvPr>
        </p:nvSpPr>
        <p:spPr>
          <a:xfrm>
            <a:off x="755332" y="385444"/>
            <a:ext cx="2437130" cy="758190"/>
          </a:xfrm>
          <a:prstGeom prst="rect">
            <a:avLst/>
          </a:prstGeom>
        </p:spPr>
        <p:txBody>
          <a:bodyPr vert="horz" wrap="square" lIns="0" tIns="13335" rIns="0" bIns="0" rtlCol="0">
            <a:spAutoFit/>
          </a:bodyPr>
          <a:lstStyle/>
          <a:p>
            <a:pPr marL="12700">
              <a:lnSpc>
                <a:spcPct val="100000"/>
              </a:lnSpc>
              <a:spcBef>
                <a:spcPts val="105"/>
              </a:spcBef>
            </a:pPr>
            <a:r>
              <a:rPr dirty="0"/>
              <a:t>R</a:t>
            </a:r>
            <a:r>
              <a:rPr spc="-40" dirty="0"/>
              <a:t>E</a:t>
            </a:r>
            <a:r>
              <a:rPr spc="15" dirty="0"/>
              <a:t>S</a:t>
            </a:r>
            <a:r>
              <a:rPr spc="-30" dirty="0"/>
              <a:t>U</a:t>
            </a:r>
            <a:r>
              <a:rPr spc="-405" dirty="0"/>
              <a:t>L</a:t>
            </a:r>
            <a:r>
              <a:rPr dirty="0"/>
              <a:t>TS</a:t>
            </a:r>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13</a:t>
            </a:fld>
            <a:endParaRPr sz="1100">
              <a:latin typeface="Trebuchet MS"/>
              <a:cs typeface="Trebuchet MS"/>
            </a:endParaRPr>
          </a:p>
        </p:txBody>
      </p:sp>
      <p:graphicFrame>
        <p:nvGraphicFramePr>
          <p:cNvPr id="2" name="Chart 1">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2660961982"/>
              </p:ext>
            </p:extLst>
          </p:nvPr>
        </p:nvGraphicFramePr>
        <p:xfrm>
          <a:off x="559933" y="1552574"/>
          <a:ext cx="7391400" cy="469582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2124708720"/>
              </p:ext>
            </p:extLst>
          </p:nvPr>
        </p:nvGraphicFramePr>
        <p:xfrm>
          <a:off x="2133600" y="381000"/>
          <a:ext cx="56388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2903716557"/>
              </p:ext>
            </p:extLst>
          </p:nvPr>
        </p:nvGraphicFramePr>
        <p:xfrm>
          <a:off x="2133600" y="3429000"/>
          <a:ext cx="56388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48577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4201017209"/>
              </p:ext>
            </p:extLst>
          </p:nvPr>
        </p:nvGraphicFramePr>
        <p:xfrm>
          <a:off x="2667000" y="685800"/>
          <a:ext cx="52578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147730083"/>
              </p:ext>
            </p:extLst>
          </p:nvPr>
        </p:nvGraphicFramePr>
        <p:xfrm>
          <a:off x="2667000" y="3657600"/>
          <a:ext cx="52578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3646330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5CB5B-BDD0-5A64-1A7C-37D3C88F8F9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conclusion</a:t>
            </a:r>
            <a:endParaRPr lang="en-IN"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A2FB936B-F7E9-3F01-4B50-0FD6F43F9323}"/>
              </a:ext>
            </a:extLst>
          </p:cNvPr>
          <p:cNvSpPr txBox="1"/>
          <p:nvPr/>
        </p:nvSpPr>
        <p:spPr>
          <a:xfrm>
            <a:off x="755332" y="1295400"/>
            <a:ext cx="6101442" cy="4801314"/>
          </a:xfrm>
          <a:prstGeom prst="rect">
            <a:avLst/>
          </a:prstGeom>
          <a:noFill/>
        </p:spPr>
        <p:txBody>
          <a:bodyPr wrap="square">
            <a:spAutoFit/>
          </a:bodyPr>
          <a:lstStyle/>
          <a:p>
            <a:r>
              <a:rPr lang="en-US" dirty="0"/>
              <a:t>The performance analysis reveals a workforce distribution where medium-level performers constitute the majority, followed by high performers, low performers, and a small group of very high performers. Specifically:</a:t>
            </a:r>
          </a:p>
          <a:p>
            <a:pPr>
              <a:buFont typeface="Arial" panose="020B0604020202020204" pitchFamily="34" charset="0"/>
              <a:buChar char="•"/>
            </a:pPr>
            <a:r>
              <a:rPr lang="en-US" b="1" dirty="0"/>
              <a:t>Medium-Level Performers</a:t>
            </a:r>
            <a:r>
              <a:rPr lang="en-US" dirty="0"/>
              <a:t>: This group represents the largest portion of our employees. These individuals consistently meet job expectations and contribute reliably to the organization. While their performance is solid, there is potential for further growth and development.</a:t>
            </a:r>
          </a:p>
          <a:p>
            <a:pPr>
              <a:buFont typeface="Arial" panose="020B0604020202020204" pitchFamily="34" charset="0"/>
              <a:buChar char="•"/>
            </a:pPr>
            <a:r>
              <a:rPr lang="en-US" b="1" dirty="0"/>
              <a:t>High Performers</a:t>
            </a:r>
            <a:r>
              <a:rPr lang="en-US" dirty="0"/>
              <a:t>: A significant number of employees fall into this category. These individuals exceed expectations regularly, take initiative, and are key contributors to the organization’s success.</a:t>
            </a:r>
          </a:p>
          <a:p>
            <a:pPr>
              <a:buFont typeface="Arial" panose="020B0604020202020204" pitchFamily="34" charset="0"/>
              <a:buChar char="•"/>
            </a:pPr>
            <a:r>
              <a:rPr lang="en-US" b="1" dirty="0"/>
              <a:t>Low Performers</a:t>
            </a:r>
            <a:r>
              <a:rPr lang="en-US" dirty="0"/>
              <a:t>: A smaller segment of employees are currently not meeting performance standards. This group may benefit from additional training, support, or reassignment to roles that better match their skills.</a:t>
            </a:r>
          </a:p>
        </p:txBody>
      </p:sp>
    </p:spTree>
    <p:extLst>
      <p:ext uri="{BB962C8B-B14F-4D97-AF65-F5344CB8AC3E}">
        <p14:creationId xmlns:p14="http://schemas.microsoft.com/office/powerpoint/2010/main" val="29864422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20F0A3D-687E-2E86-4869-D91D5B21DA6F}"/>
              </a:ext>
            </a:extLst>
          </p:cNvPr>
          <p:cNvSpPr txBox="1"/>
          <p:nvPr/>
        </p:nvSpPr>
        <p:spPr>
          <a:xfrm>
            <a:off x="609600" y="762000"/>
            <a:ext cx="6101442" cy="1200329"/>
          </a:xfrm>
          <a:prstGeom prst="rect">
            <a:avLst/>
          </a:prstGeom>
          <a:noFill/>
        </p:spPr>
        <p:txBody>
          <a:bodyPr wrap="square">
            <a:spAutoFit/>
          </a:bodyPr>
          <a:lstStyle/>
          <a:p>
            <a:r>
              <a:rPr lang="en-US" b="1" dirty="0"/>
              <a:t>Very High Performers</a:t>
            </a:r>
            <a:r>
              <a:rPr lang="en-US" dirty="0"/>
              <a:t>: The smallest group in the analysis, these employees consistently deliver outstanding results, demonstrating exceptional skills, leadership, and a significant impact on the organization.</a:t>
            </a:r>
            <a:endParaRPr lang="en-IN" dirty="0"/>
          </a:p>
        </p:txBody>
      </p:sp>
    </p:spTree>
    <p:extLst>
      <p:ext uri="{BB962C8B-B14F-4D97-AF65-F5344CB8AC3E}">
        <p14:creationId xmlns:p14="http://schemas.microsoft.com/office/powerpoint/2010/main" val="1190392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dirty="0">
              <a:latin typeface="Times New Roman" panose="02020603050405020304" pitchFamily="18" charset="0"/>
              <a:cs typeface="Times New Roman" panose="02020603050405020304" pitchFamily="18" charset="0"/>
            </a:endParaRPr>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xfrm>
            <a:off x="739775" y="829627"/>
            <a:ext cx="3909695" cy="678180"/>
          </a:xfrm>
          <a:prstGeom prst="rect">
            <a:avLst/>
          </a:prstGeom>
        </p:spPr>
        <p:txBody>
          <a:bodyPr vert="horz" wrap="square" lIns="0" tIns="16510" rIns="0" bIns="0" rtlCol="0">
            <a:spAutoFit/>
          </a:bodyPr>
          <a:lstStyle/>
          <a:p>
            <a:pPr marL="12700">
              <a:lnSpc>
                <a:spcPct val="100000"/>
              </a:lnSpc>
              <a:spcBef>
                <a:spcPts val="130"/>
              </a:spcBef>
            </a:pPr>
            <a:r>
              <a:rPr sz="4250" spc="5" dirty="0"/>
              <a:t>PROJECT</a:t>
            </a:r>
            <a:r>
              <a:rPr sz="4250" spc="-85" dirty="0"/>
              <a:t> </a:t>
            </a:r>
            <a:r>
              <a:rPr sz="4250" spc="25" dirty="0"/>
              <a:t>TITLE</a:t>
            </a:r>
            <a:endParaRPr sz="4250"/>
          </a:p>
        </p:txBody>
      </p:sp>
      <p:grpSp>
        <p:nvGrpSpPr>
          <p:cNvPr id="18" name="object 18"/>
          <p:cNvGrpSpPr/>
          <p:nvPr/>
        </p:nvGrpSpPr>
        <p:grpSpPr>
          <a:xfrm>
            <a:off x="466725" y="6410325"/>
            <a:ext cx="3705225" cy="295275"/>
            <a:chOff x="466725" y="6410325"/>
            <a:chExt cx="3705225" cy="295275"/>
          </a:xfrm>
        </p:grpSpPr>
        <p:pic>
          <p:nvPicPr>
            <p:cNvPr id="19" name="object 19"/>
            <p:cNvPicPr/>
            <p:nvPr/>
          </p:nvPicPr>
          <p:blipFill>
            <a:blip r:embed="rId2" cstate="print"/>
            <a:stretch>
              <a:fillRect/>
            </a:stretch>
          </p:blipFill>
          <p:spPr>
            <a:xfrm>
              <a:off x="676275" y="6467475"/>
              <a:ext cx="2143125" cy="200025"/>
            </a:xfrm>
            <a:prstGeom prst="rect">
              <a:avLst/>
            </a:prstGeom>
          </p:spPr>
        </p:pic>
        <p:pic>
          <p:nvPicPr>
            <p:cNvPr id="20" name="object 20"/>
            <p:cNvPicPr/>
            <p:nvPr/>
          </p:nvPicPr>
          <p:blipFill>
            <a:blip r:embed="rId3" cstate="print"/>
            <a:stretch>
              <a:fillRect/>
            </a:stretch>
          </p:blipFill>
          <p:spPr>
            <a:xfrm>
              <a:off x="466725" y="6410325"/>
              <a:ext cx="3705225" cy="295275"/>
            </a:xfrm>
            <a:prstGeom prst="rect">
              <a:avLst/>
            </a:prstGeom>
          </p:spPr>
        </p:pic>
      </p:gr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2</a:t>
            </a:fld>
            <a:endParaRPr spc="10" dirty="0"/>
          </a:p>
        </p:txBody>
      </p:sp>
      <p:sp>
        <p:nvSpPr>
          <p:cNvPr id="23" name="TextBox 22">
            <a:extLst>
              <a:ext uri="{FF2B5EF4-FFF2-40B4-BE49-F238E27FC236}">
                <a16:creationId xmlns:a16="http://schemas.microsoft.com/office/drawing/2014/main" id="{F691EEC8-E83B-8506-163B-F39E906CCC0A}"/>
              </a:ext>
            </a:extLst>
          </p:cNvPr>
          <p:cNvSpPr txBox="1"/>
          <p:nvPr/>
        </p:nvSpPr>
        <p:spPr>
          <a:xfrm>
            <a:off x="1217522" y="2123271"/>
            <a:ext cx="8593228" cy="1446550"/>
          </a:xfrm>
          <a:prstGeom prst="rect">
            <a:avLst/>
          </a:prstGeom>
          <a:noFill/>
        </p:spPr>
        <p:txBody>
          <a:bodyPr wrap="square" rtlCol="0">
            <a:spAutoFit/>
          </a:bodyPr>
          <a:lstStyle/>
          <a:p>
            <a:r>
              <a:rPr lang="en-US" sz="4400" b="1" dirty="0">
                <a:solidFill>
                  <a:srgbClr val="0F0F0F"/>
                </a:solidFill>
                <a:latin typeface="Times New Roman" panose="02020603050405020304" pitchFamily="18" charset="0"/>
                <a:cs typeface="Times New Roman" panose="02020603050405020304" pitchFamily="18" charset="0"/>
              </a:rPr>
              <a:t>Employee Performance Analysis using Excel</a:t>
            </a:r>
            <a:endParaRPr lang="en-IN" sz="2800" dirty="0">
              <a:solidFill>
                <a:srgbClr val="7030A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76200" y="28579"/>
            <a:ext cx="12481713"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dirty="0"/>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2" cstate="print"/>
          <a:stretch>
            <a:fillRect/>
          </a:stretch>
        </p:blipFill>
        <p:spPr>
          <a:xfrm>
            <a:off x="10687050" y="6134100"/>
            <a:ext cx="247650" cy="247650"/>
          </a:xfrm>
          <a:prstGeom prst="rect">
            <a:avLst/>
          </a:prstGeom>
        </p:spPr>
      </p:pic>
      <p:grpSp>
        <p:nvGrpSpPr>
          <p:cNvPr id="18" name="object 18"/>
          <p:cNvGrpSpPr/>
          <p:nvPr/>
        </p:nvGrpSpPr>
        <p:grpSpPr>
          <a:xfrm>
            <a:off x="47625" y="3819523"/>
            <a:ext cx="4124325" cy="3009900"/>
            <a:chOff x="47625" y="3819523"/>
            <a:chExt cx="4124325" cy="3009900"/>
          </a:xfrm>
        </p:grpSpPr>
        <p:pic>
          <p:nvPicPr>
            <p:cNvPr id="19" name="object 19"/>
            <p:cNvPicPr/>
            <p:nvPr/>
          </p:nvPicPr>
          <p:blipFill>
            <a:blip r:embed="rId3" cstate="print"/>
            <a:stretch>
              <a:fillRect/>
            </a:stretch>
          </p:blipFill>
          <p:spPr>
            <a:xfrm>
              <a:off x="466725" y="6410325"/>
              <a:ext cx="3705225" cy="295275"/>
            </a:xfrm>
            <a:prstGeom prst="rect">
              <a:avLst/>
            </a:prstGeom>
          </p:spPr>
        </p:pic>
        <p:pic>
          <p:nvPicPr>
            <p:cNvPr id="20" name="object 20"/>
            <p:cNvPicPr/>
            <p:nvPr/>
          </p:nvPicPr>
          <p:blipFill>
            <a:blip r:embed="rId4" cstate="print"/>
            <a:stretch>
              <a:fillRect/>
            </a:stretch>
          </p:blipFill>
          <p:spPr>
            <a:xfrm>
              <a:off x="47625" y="3819523"/>
              <a:ext cx="1733550" cy="3009898"/>
            </a:xfrm>
            <a:prstGeom prst="rect">
              <a:avLst/>
            </a:prstGeom>
          </p:spPr>
        </p:pic>
      </p:grpSp>
      <p:sp>
        <p:nvSpPr>
          <p:cNvPr id="21" name="object 21"/>
          <p:cNvSpPr txBox="1">
            <a:spLocks noGrp="1"/>
          </p:cNvSpPr>
          <p:nvPr>
            <p:ph type="title"/>
          </p:nvPr>
        </p:nvSpPr>
        <p:spPr>
          <a:xfrm>
            <a:off x="739775" y="445388"/>
            <a:ext cx="2357120" cy="758190"/>
          </a:xfrm>
          <a:prstGeom prst="rect">
            <a:avLst/>
          </a:prstGeom>
        </p:spPr>
        <p:txBody>
          <a:bodyPr vert="horz" wrap="square" lIns="0" tIns="13335" rIns="0" bIns="0" rtlCol="0">
            <a:spAutoFit/>
          </a:bodyPr>
          <a:lstStyle/>
          <a:p>
            <a:pPr marL="12700">
              <a:lnSpc>
                <a:spcPct val="100000"/>
              </a:lnSpc>
              <a:spcBef>
                <a:spcPts val="105"/>
              </a:spcBef>
            </a:pPr>
            <a:r>
              <a:rPr spc="25" dirty="0"/>
              <a:t>A</a:t>
            </a:r>
            <a:r>
              <a:rPr spc="-5" dirty="0"/>
              <a:t>G</a:t>
            </a:r>
            <a:r>
              <a:rPr spc="-35" dirty="0"/>
              <a:t>E</a:t>
            </a:r>
            <a:r>
              <a:rPr spc="15" dirty="0"/>
              <a:t>N</a:t>
            </a:r>
            <a:r>
              <a:rPr dirty="0"/>
              <a:t>DA</a:t>
            </a: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3</a:t>
            </a:fld>
            <a:endParaRPr spc="10" dirty="0"/>
          </a:p>
        </p:txBody>
      </p:sp>
      <p:sp>
        <p:nvSpPr>
          <p:cNvPr id="23" name="TextBox 22">
            <a:extLst>
              <a:ext uri="{FF2B5EF4-FFF2-40B4-BE49-F238E27FC236}">
                <a16:creationId xmlns:a16="http://schemas.microsoft.com/office/drawing/2014/main" id="{D0827FA3-A9D4-0FE5-45BE-664C8C920E82}"/>
              </a:ext>
            </a:extLst>
          </p:cNvPr>
          <p:cNvSpPr txBox="1"/>
          <p:nvPr/>
        </p:nvSpPr>
        <p:spPr>
          <a:xfrm>
            <a:off x="2509807" y="1041533"/>
            <a:ext cx="5029200" cy="4401205"/>
          </a:xfrm>
          <a:prstGeom prst="rect">
            <a:avLst/>
          </a:prstGeom>
          <a:noFill/>
        </p:spPr>
        <p:txBody>
          <a:bodyPr wrap="square" rtlCol="0">
            <a:spAutoFit/>
          </a:bodyPr>
          <a:lstStyle/>
          <a:p>
            <a:pPr algn="l"/>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Problem Statement</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Project Overview</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End Users</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Our Solution and Proposition</a:t>
            </a:r>
          </a:p>
          <a:p>
            <a:pPr algn="l">
              <a:buFont typeface="+mj-lt"/>
              <a:buAutoNum type="arabicPeriod"/>
            </a:pPr>
            <a:r>
              <a:rPr lang="en-US" sz="2800" dirty="0">
                <a:solidFill>
                  <a:srgbClr val="0D0D0D"/>
                </a:solidFill>
                <a:latin typeface="Times New Roman" panose="02020603050405020304" pitchFamily="18" charset="0"/>
                <a:cs typeface="Times New Roman" panose="02020603050405020304" pitchFamily="18" charset="0"/>
              </a:rPr>
              <a:t>Dataset Description</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Modelling Approach</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Results and </a:t>
            </a:r>
            <a:r>
              <a:rPr lang="en-US" sz="2800" dirty="0">
                <a:solidFill>
                  <a:srgbClr val="0D0D0D"/>
                </a:solidFill>
                <a:latin typeface="Times New Roman" panose="02020603050405020304" pitchFamily="18" charset="0"/>
                <a:cs typeface="Times New Roman" panose="02020603050405020304" pitchFamily="18" charset="0"/>
              </a:rPr>
              <a:t>Discussion</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Conclusion</a:t>
            </a:r>
          </a:p>
          <a:p>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991475" y="2933700"/>
            <a:ext cx="2762250" cy="3257550"/>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7991475" y="2933700"/>
              <a:ext cx="2762250" cy="325755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834072" y="575055"/>
            <a:ext cx="5636895" cy="678180"/>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4250" spc="-20" dirty="0"/>
              <a:t>P</a:t>
            </a:r>
            <a:r>
              <a:rPr sz="4250" spc="15" dirty="0"/>
              <a:t>ROB</a:t>
            </a:r>
            <a:r>
              <a:rPr sz="4250" spc="55" dirty="0"/>
              <a:t>L</a:t>
            </a:r>
            <a:r>
              <a:rPr sz="4250" spc="-20" dirty="0"/>
              <a:t>E</a:t>
            </a:r>
            <a:r>
              <a:rPr sz="4250" spc="20" dirty="0"/>
              <a:t>M</a:t>
            </a:r>
            <a:r>
              <a:rPr sz="4250" dirty="0"/>
              <a:t>	</a:t>
            </a:r>
            <a:r>
              <a:rPr sz="4250" spc="10" dirty="0"/>
              <a:t>S</a:t>
            </a:r>
            <a:r>
              <a:rPr sz="4250" spc="-370" dirty="0"/>
              <a:t>T</a:t>
            </a:r>
            <a:r>
              <a:rPr sz="4250" spc="-375" dirty="0"/>
              <a:t>A</a:t>
            </a:r>
            <a:r>
              <a:rPr sz="4250" spc="15" dirty="0"/>
              <a:t>T</a:t>
            </a:r>
            <a:r>
              <a:rPr sz="4250" spc="-10" dirty="0"/>
              <a:t>E</a:t>
            </a:r>
            <a:r>
              <a:rPr sz="4250" spc="-20" dirty="0"/>
              <a:t>ME</a:t>
            </a:r>
            <a:r>
              <a:rPr sz="4250" spc="10" dirty="0"/>
              <a:t>NT</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4</a:t>
            </a:fld>
            <a:endParaRPr spc="10" dirty="0"/>
          </a:p>
        </p:txBody>
      </p:sp>
      <p:sp>
        <p:nvSpPr>
          <p:cNvPr id="11" name="TextBox 10">
            <a:extLst>
              <a:ext uri="{FF2B5EF4-FFF2-40B4-BE49-F238E27FC236}">
                <a16:creationId xmlns:a16="http://schemas.microsoft.com/office/drawing/2014/main" id="{497C201D-1EF0-4C2E-1E9D-666E320805DB}"/>
              </a:ext>
            </a:extLst>
          </p:cNvPr>
          <p:cNvSpPr txBox="1"/>
          <p:nvPr/>
        </p:nvSpPr>
        <p:spPr>
          <a:xfrm>
            <a:off x="1715180" y="2136338"/>
            <a:ext cx="6101442" cy="3170099"/>
          </a:xfrm>
          <a:prstGeom prst="rect">
            <a:avLst/>
          </a:prstGeom>
          <a:noFill/>
        </p:spPr>
        <p:txBody>
          <a:bodyPr wrap="square">
            <a:spAutoFit/>
          </a:bodyPr>
          <a:lstStyle/>
          <a:p>
            <a:r>
              <a:rPr lang="en-US" sz="2000" dirty="0">
                <a:latin typeface="Arial" panose="020B0604020202020204" pitchFamily="34" charset="0"/>
                <a:cs typeface="Arial" panose="020B0604020202020204" pitchFamily="34" charset="0"/>
              </a:rPr>
              <a:t>Performance analysis of employees is essential for optimizing resources, ensuring quality, aligning employee efforts with strategic goals, and making informed decisions. It helps improve job satisfaction, reduce turnover, and maintain legal compliance. Additionally, it supports continuous improvement, accountability, effective reward systems, and resource allocation, all of which contribute to the organization's long-term success and adaptability in a dynamic business environment.</a:t>
            </a:r>
            <a:endParaRPr lang="en-IN" sz="2000" dirty="0">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658225" y="2647950"/>
            <a:ext cx="3533775" cy="3810000"/>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739775" y="829627"/>
            <a:ext cx="5263515" cy="678180"/>
          </a:xfrm>
          <a:prstGeom prst="rect">
            <a:avLst/>
          </a:prstGeom>
        </p:spPr>
        <p:txBody>
          <a:bodyPr vert="horz" wrap="square" lIns="0" tIns="16510" rIns="0" bIns="0" rtlCol="0">
            <a:spAutoFit/>
          </a:bodyPr>
          <a:lstStyle/>
          <a:p>
            <a:pPr marL="12700">
              <a:lnSpc>
                <a:spcPct val="100000"/>
              </a:lnSpc>
              <a:spcBef>
                <a:spcPts val="130"/>
              </a:spcBef>
              <a:tabLst>
                <a:tab pos="2642870" algn="l"/>
              </a:tabLst>
            </a:pPr>
            <a:r>
              <a:rPr sz="4250" spc="5" dirty="0"/>
              <a:t>PROJECT	</a:t>
            </a:r>
            <a:r>
              <a:rPr sz="4250" spc="-20" dirty="0"/>
              <a:t>OVERVIEW</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5</a:t>
            </a:fld>
            <a:endParaRPr spc="10" dirty="0"/>
          </a:p>
        </p:txBody>
      </p:sp>
      <p:sp>
        <p:nvSpPr>
          <p:cNvPr id="11" name="TextBox 10">
            <a:extLst>
              <a:ext uri="{FF2B5EF4-FFF2-40B4-BE49-F238E27FC236}">
                <a16:creationId xmlns:a16="http://schemas.microsoft.com/office/drawing/2014/main" id="{F050B57B-77CA-84FA-9910-3F41C17BBB48}"/>
              </a:ext>
            </a:extLst>
          </p:cNvPr>
          <p:cNvSpPr txBox="1"/>
          <p:nvPr/>
        </p:nvSpPr>
        <p:spPr>
          <a:xfrm>
            <a:off x="1066800" y="2438400"/>
            <a:ext cx="7924800" cy="2616101"/>
          </a:xfrm>
          <a:prstGeom prst="rect">
            <a:avLst/>
          </a:prstGeom>
          <a:noFill/>
        </p:spPr>
        <p:txBody>
          <a:bodyPr wrap="square" rtlCol="0">
            <a:spAutoFit/>
          </a:bodyPr>
          <a:lstStyle/>
          <a:p>
            <a:pPr algn="l"/>
            <a:r>
              <a:rPr lang="en-US" sz="2000" dirty="0">
                <a:latin typeface="Arial" panose="020B0604020202020204" pitchFamily="34" charset="0"/>
                <a:cs typeface="Arial" panose="020B0604020202020204" pitchFamily="34" charset="0"/>
              </a:rPr>
              <a:t>I’ve gathered performance-related data from various sources, including performance appraisals, KPIs, employee feedback, and peer reviews. Defined/refined the metrics and criteria that will be used to evaluate employee performance. And analyzed the collected data to identify patterns, trends, and areas of improvement at both individual and team levels, which would help in identifying training needs and develop personalized development plans for employees</a:t>
            </a:r>
            <a:r>
              <a:rPr lang="en-US" dirty="0">
                <a:latin typeface="Arial" panose="020B0604020202020204" pitchFamily="34" charset="0"/>
                <a:cs typeface="Arial" panose="020B0604020202020204" pitchFamily="34" charset="0"/>
              </a:rPr>
              <a:t>.</a:t>
            </a:r>
          </a:p>
          <a:p>
            <a:pPr algn="l"/>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xfrm>
            <a:off x="699452" y="891793"/>
            <a:ext cx="5014595" cy="518159"/>
          </a:xfrm>
          <a:prstGeom prst="rect">
            <a:avLst/>
          </a:prstGeom>
        </p:spPr>
        <p:txBody>
          <a:bodyPr vert="horz" wrap="square" lIns="0" tIns="16510" rIns="0" bIns="0" rtlCol="0">
            <a:spAutoFit/>
          </a:bodyPr>
          <a:lstStyle/>
          <a:p>
            <a:pPr marL="12700">
              <a:lnSpc>
                <a:spcPct val="100000"/>
              </a:lnSpc>
              <a:spcBef>
                <a:spcPts val="130"/>
              </a:spcBef>
            </a:pPr>
            <a:r>
              <a:rPr sz="3200" spc="25" dirty="0"/>
              <a:t>W</a:t>
            </a:r>
            <a:r>
              <a:rPr sz="3200" spc="-20" dirty="0"/>
              <a:t>H</a:t>
            </a:r>
            <a:r>
              <a:rPr sz="3200" spc="20" dirty="0"/>
              <a:t>O</a:t>
            </a:r>
            <a:r>
              <a:rPr sz="3200" spc="-235" dirty="0"/>
              <a:t> </a:t>
            </a:r>
            <a:r>
              <a:rPr sz="3200" spc="-10" dirty="0"/>
              <a:t>AR</a:t>
            </a:r>
            <a:r>
              <a:rPr sz="3200" spc="15" dirty="0"/>
              <a:t>E</a:t>
            </a:r>
            <a:r>
              <a:rPr sz="3200" spc="-35" dirty="0"/>
              <a:t> </a:t>
            </a:r>
            <a:r>
              <a:rPr sz="3200" spc="-10" dirty="0"/>
              <a:t>T</a:t>
            </a:r>
            <a:r>
              <a:rPr sz="3200" spc="-15" dirty="0"/>
              <a:t>H</a:t>
            </a:r>
            <a:r>
              <a:rPr sz="3200" spc="15" dirty="0"/>
              <a:t>E</a:t>
            </a:r>
            <a:r>
              <a:rPr sz="3200" spc="-35" dirty="0"/>
              <a:t> </a:t>
            </a:r>
            <a:r>
              <a:rPr sz="3200" spc="-20" dirty="0"/>
              <a:t>E</a:t>
            </a:r>
            <a:r>
              <a:rPr sz="3200" spc="30" dirty="0"/>
              <a:t>N</a:t>
            </a:r>
            <a:r>
              <a:rPr sz="3200" spc="15" dirty="0"/>
              <a:t>D</a:t>
            </a:r>
            <a:r>
              <a:rPr sz="3200" spc="-45" dirty="0"/>
              <a:t> </a:t>
            </a:r>
            <a:r>
              <a:rPr sz="3200" dirty="0"/>
              <a:t>U</a:t>
            </a:r>
            <a:r>
              <a:rPr sz="3200" spc="10" dirty="0"/>
              <a:t>S</a:t>
            </a:r>
            <a:r>
              <a:rPr sz="3200" spc="-25" dirty="0"/>
              <a:t>E</a:t>
            </a:r>
            <a:r>
              <a:rPr sz="3200" spc="-10" dirty="0"/>
              <a:t>R</a:t>
            </a:r>
            <a:r>
              <a:rPr sz="3200" spc="5" dirty="0"/>
              <a:t>S?</a:t>
            </a:r>
            <a:endParaRPr sz="3200"/>
          </a:p>
        </p:txBody>
      </p:sp>
      <p:pic>
        <p:nvPicPr>
          <p:cNvPr id="6" name="object 6"/>
          <p:cNvPicPr/>
          <p:nvPr/>
        </p:nvPicPr>
        <p:blipFill>
          <a:blip r:embed="rId2" cstate="print"/>
          <a:stretch>
            <a:fillRect/>
          </a:stretch>
        </p:blipFill>
        <p:spPr>
          <a:xfrm>
            <a:off x="723900" y="6172200"/>
            <a:ext cx="2181225" cy="485775"/>
          </a:xfrm>
          <a:prstGeom prst="rect">
            <a:avLst/>
          </a:prstGeom>
        </p:spPr>
      </p:pic>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6</a:t>
            </a:fld>
            <a:endParaRPr spc="10" dirty="0"/>
          </a:p>
        </p:txBody>
      </p:sp>
      <p:pic>
        <p:nvPicPr>
          <p:cNvPr id="12" name="Picture 11">
            <a:extLst>
              <a:ext uri="{FF2B5EF4-FFF2-40B4-BE49-F238E27FC236}">
                <a16:creationId xmlns:a16="http://schemas.microsoft.com/office/drawing/2014/main" id="{8F54B996-E3BE-24D6-AC28-0CB4DEEC25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5400" y="1946195"/>
            <a:ext cx="6817798" cy="405115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476375"/>
            <a:ext cx="2695574" cy="3248025"/>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7696201" y="1695450"/>
            <a:ext cx="228600" cy="2857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xfrm>
            <a:off x="558165" y="857885"/>
            <a:ext cx="9763125" cy="575310"/>
          </a:xfrm>
          <a:prstGeom prst="rect">
            <a:avLst/>
          </a:prstGeom>
        </p:spPr>
        <p:txBody>
          <a:bodyPr vert="horz" wrap="square" lIns="0" tIns="13335" rIns="0" bIns="0" rtlCol="0">
            <a:spAutoFit/>
          </a:bodyPr>
          <a:lstStyle/>
          <a:p>
            <a:pPr marL="12700">
              <a:lnSpc>
                <a:spcPct val="100000"/>
              </a:lnSpc>
              <a:spcBef>
                <a:spcPts val="105"/>
              </a:spcBef>
            </a:pPr>
            <a:r>
              <a:rPr sz="3600" spc="10" dirty="0"/>
              <a:t>O</a:t>
            </a:r>
            <a:r>
              <a:rPr sz="3600" spc="25" dirty="0"/>
              <a:t>U</a:t>
            </a:r>
            <a:r>
              <a:rPr sz="3600" dirty="0"/>
              <a:t>R</a:t>
            </a:r>
            <a:r>
              <a:rPr sz="3600" spc="5" dirty="0"/>
              <a:t> </a:t>
            </a:r>
            <a:r>
              <a:rPr sz="3600" spc="25" dirty="0"/>
              <a:t>S</a:t>
            </a:r>
            <a:r>
              <a:rPr sz="3600" spc="10" dirty="0"/>
              <a:t>O</a:t>
            </a:r>
            <a:r>
              <a:rPr sz="3600" spc="25" dirty="0"/>
              <a:t>LU</a:t>
            </a:r>
            <a:r>
              <a:rPr sz="3600" spc="-35" dirty="0"/>
              <a:t>T</a:t>
            </a:r>
            <a:r>
              <a:rPr sz="3600" spc="-30" dirty="0"/>
              <a:t>I</a:t>
            </a:r>
            <a:r>
              <a:rPr sz="3600" spc="10" dirty="0"/>
              <a:t>O</a:t>
            </a:r>
            <a:r>
              <a:rPr sz="3600" dirty="0"/>
              <a:t>N</a:t>
            </a:r>
            <a:r>
              <a:rPr sz="3600" spc="-345" dirty="0"/>
              <a:t> </a:t>
            </a:r>
            <a:r>
              <a:rPr sz="3600" spc="-35" dirty="0"/>
              <a:t>A</a:t>
            </a:r>
            <a:r>
              <a:rPr sz="3600" spc="-5" dirty="0"/>
              <a:t>N</a:t>
            </a:r>
            <a:r>
              <a:rPr sz="3600" dirty="0"/>
              <a:t>D</a:t>
            </a:r>
            <a:r>
              <a:rPr sz="3600" spc="35" dirty="0"/>
              <a:t> </a:t>
            </a:r>
            <a:r>
              <a:rPr sz="3600" spc="-30" dirty="0"/>
              <a:t>I</a:t>
            </a:r>
            <a:r>
              <a:rPr sz="3600" spc="-35" dirty="0"/>
              <a:t>T</a:t>
            </a:r>
            <a:r>
              <a:rPr sz="3600" dirty="0"/>
              <a:t>S</a:t>
            </a:r>
            <a:r>
              <a:rPr sz="3600" spc="60" dirty="0"/>
              <a:t> </a:t>
            </a:r>
            <a:r>
              <a:rPr sz="3600" spc="-295" dirty="0"/>
              <a:t>V</a:t>
            </a:r>
            <a:r>
              <a:rPr sz="3600" spc="-35" dirty="0"/>
              <a:t>A</a:t>
            </a:r>
            <a:r>
              <a:rPr sz="3600" spc="25" dirty="0"/>
              <a:t>LU</a:t>
            </a:r>
            <a:r>
              <a:rPr sz="3600" dirty="0"/>
              <a:t>E</a:t>
            </a:r>
            <a:r>
              <a:rPr sz="3600" spc="-65" dirty="0"/>
              <a:t> </a:t>
            </a:r>
            <a:r>
              <a:rPr sz="3600" spc="-15" dirty="0"/>
              <a:t>P</a:t>
            </a:r>
            <a:r>
              <a:rPr sz="3600" spc="-30" dirty="0"/>
              <a:t>R</a:t>
            </a:r>
            <a:r>
              <a:rPr sz="3600" spc="10" dirty="0"/>
              <a:t>O</a:t>
            </a:r>
            <a:r>
              <a:rPr sz="3600" spc="-15" dirty="0"/>
              <a:t>P</a:t>
            </a:r>
            <a:r>
              <a:rPr sz="3600" spc="10" dirty="0"/>
              <a:t>O</a:t>
            </a:r>
            <a:r>
              <a:rPr sz="3600" spc="25" dirty="0"/>
              <a:t>S</a:t>
            </a:r>
            <a:r>
              <a:rPr sz="3600" spc="-30" dirty="0"/>
              <a:t>I</a:t>
            </a:r>
            <a:r>
              <a:rPr sz="3600" spc="-35" dirty="0"/>
              <a:t>T</a:t>
            </a:r>
            <a:r>
              <a:rPr sz="3600" spc="-30" dirty="0"/>
              <a:t>I</a:t>
            </a:r>
            <a:r>
              <a:rPr sz="3600" spc="10" dirty="0"/>
              <a:t>O</a:t>
            </a:r>
            <a:r>
              <a:rPr sz="3600" dirty="0"/>
              <a:t>N</a:t>
            </a:r>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7</a:t>
            </a:fld>
            <a:endParaRPr spc="10" dirty="0"/>
          </a:p>
        </p:txBody>
      </p:sp>
      <p:sp>
        <p:nvSpPr>
          <p:cNvPr id="10" name="TextBox 9">
            <a:extLst>
              <a:ext uri="{FF2B5EF4-FFF2-40B4-BE49-F238E27FC236}">
                <a16:creationId xmlns:a16="http://schemas.microsoft.com/office/drawing/2014/main" id="{FCF153FA-4EF4-F4BA-26FB-78668753D4BE}"/>
              </a:ext>
            </a:extLst>
          </p:cNvPr>
          <p:cNvSpPr txBox="1"/>
          <p:nvPr/>
        </p:nvSpPr>
        <p:spPr>
          <a:xfrm>
            <a:off x="2890157" y="2133600"/>
            <a:ext cx="6101442" cy="2370329"/>
          </a:xfrm>
          <a:prstGeom prst="rect">
            <a:avLst/>
          </a:prstGeom>
          <a:noFill/>
        </p:spPr>
        <p:txBody>
          <a:bodyPr wrap="square">
            <a:spAutoFit/>
          </a:bodyPr>
          <a:lstStyle/>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conditional formatting-missing</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Filter-remove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Slicer</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Formula-performance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Pivoting-summary</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Graphical- visual </a:t>
            </a:r>
            <a:r>
              <a:rPr lang="en-IN" kern="100" dirty="0">
                <a:latin typeface="Arial" panose="020B0604020202020204" pitchFamily="34" charset="0"/>
                <a:ea typeface="Calibri" panose="020F0502020204030204" pitchFamily="34" charset="0"/>
                <a:cs typeface="Arial" panose="020B0604020202020204" pitchFamily="34" charset="0"/>
              </a:rPr>
              <a:t>r</a:t>
            </a:r>
            <a:r>
              <a:rPr lang="en-IN" sz="1800" kern="100" dirty="0">
                <a:effectLst/>
                <a:latin typeface="Arial" panose="020B0604020202020204" pitchFamily="34" charset="0"/>
                <a:ea typeface="Calibri" panose="020F0502020204030204" pitchFamily="34" charset="0"/>
                <a:cs typeface="Arial" panose="020B0604020202020204" pitchFamily="34" charset="0"/>
              </a:rPr>
              <a:t>epresentation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6195E-16D6-79D8-7A9F-F8EB1FE9E212}"/>
              </a:ext>
            </a:extLst>
          </p:cNvPr>
          <p:cNvSpPr>
            <a:spLocks noGrp="1"/>
          </p:cNvSpPr>
          <p:nvPr>
            <p:ph type="title"/>
          </p:nvPr>
        </p:nvSpPr>
        <p:spPr/>
        <p:txBody>
          <a:bodyPr/>
          <a:lstStyle/>
          <a:p>
            <a:r>
              <a:rPr lang="en-IN" dirty="0"/>
              <a:t>Dataset Description</a:t>
            </a:r>
          </a:p>
        </p:txBody>
      </p:sp>
      <p:sp>
        <p:nvSpPr>
          <p:cNvPr id="4" name="TextBox 3">
            <a:extLst>
              <a:ext uri="{FF2B5EF4-FFF2-40B4-BE49-F238E27FC236}">
                <a16:creationId xmlns:a16="http://schemas.microsoft.com/office/drawing/2014/main" id="{15F08B7F-0B26-31F7-CAEB-9339C7AD4048}"/>
              </a:ext>
            </a:extLst>
          </p:cNvPr>
          <p:cNvSpPr txBox="1"/>
          <p:nvPr/>
        </p:nvSpPr>
        <p:spPr>
          <a:xfrm>
            <a:off x="914400" y="1752600"/>
            <a:ext cx="6101442" cy="3567195"/>
          </a:xfrm>
          <a:prstGeom prst="rect">
            <a:avLst/>
          </a:prstGeom>
          <a:noFill/>
        </p:spPr>
        <p:txBody>
          <a:bodyPr wrap="square">
            <a:spAutoFit/>
          </a:bodyPr>
          <a:lstStyle/>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data sheet=Kaggle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26 features</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9- features used</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 id-numerical</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Name-text</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type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performance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Gender-male, female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rating-numerical</a:t>
            </a:r>
          </a:p>
        </p:txBody>
      </p:sp>
    </p:spTree>
    <p:extLst>
      <p:ext uri="{BB962C8B-B14F-4D97-AF65-F5344CB8AC3E}">
        <p14:creationId xmlns:p14="http://schemas.microsoft.com/office/powerpoint/2010/main" val="27206606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66675" y="3381373"/>
            <a:ext cx="2466975" cy="3419475"/>
          </a:xfrm>
          <a:prstGeom prst="rect">
            <a:avLst/>
          </a:prstGeom>
        </p:spPr>
      </p:pic>
      <p:sp>
        <p:nvSpPr>
          <p:cNvPr id="7" name="object 7"/>
          <p:cNvSpPr txBox="1">
            <a:spLocks noGrp="1"/>
          </p:cNvSpPr>
          <p:nvPr>
            <p:ph type="title"/>
          </p:nvPr>
        </p:nvSpPr>
        <p:spPr>
          <a:xfrm>
            <a:off x="739775" y="654938"/>
            <a:ext cx="8480425" cy="670696"/>
          </a:xfrm>
          <a:prstGeom prst="rect">
            <a:avLst/>
          </a:prstGeom>
        </p:spPr>
        <p:txBody>
          <a:bodyPr vert="horz" wrap="square" lIns="0" tIns="16510" rIns="0" bIns="0" rtlCol="0">
            <a:spAutoFit/>
          </a:bodyPr>
          <a:lstStyle/>
          <a:p>
            <a:pPr marL="12700">
              <a:lnSpc>
                <a:spcPct val="100000"/>
              </a:lnSpc>
              <a:spcBef>
                <a:spcPts val="130"/>
              </a:spcBef>
            </a:pPr>
            <a:r>
              <a:rPr sz="4250" spc="15" dirty="0"/>
              <a:t>THE</a:t>
            </a:r>
            <a:r>
              <a:rPr sz="4250" spc="20" dirty="0"/>
              <a:t> </a:t>
            </a:r>
            <a:r>
              <a:rPr lang="en-US" sz="4250" spc="20" dirty="0"/>
              <a:t>"</a:t>
            </a:r>
            <a:r>
              <a:rPr sz="4250" spc="10" dirty="0"/>
              <a:t>WOW</a:t>
            </a:r>
            <a:r>
              <a:rPr lang="en-US" sz="4250" spc="10" dirty="0"/>
              <a:t>"</a:t>
            </a:r>
            <a:r>
              <a:rPr sz="4250" spc="85" dirty="0"/>
              <a:t> </a:t>
            </a:r>
            <a:r>
              <a:rPr sz="4250" spc="10" dirty="0"/>
              <a:t>IN</a:t>
            </a:r>
            <a:r>
              <a:rPr sz="4250" spc="-5" dirty="0"/>
              <a:t> </a:t>
            </a:r>
            <a:r>
              <a:rPr sz="4250" spc="15" dirty="0"/>
              <a:t>OUR</a:t>
            </a:r>
            <a:r>
              <a:rPr sz="4250" spc="-10" dirty="0"/>
              <a:t> </a:t>
            </a:r>
            <a:r>
              <a:rPr sz="4250" spc="20" dirty="0"/>
              <a:t>SOLUTION</a:t>
            </a:r>
            <a:endParaRPr sz="4250" dirty="0"/>
          </a:p>
        </p:txBody>
      </p:sp>
      <p:sp>
        <p:nvSpPr>
          <p:cNvPr id="8" name="object 8"/>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9</a:t>
            </a:fld>
            <a:endParaRPr sz="1100">
              <a:latin typeface="Trebuchet MS"/>
              <a:cs typeface="Trebuchet MS"/>
            </a:endParaRPr>
          </a:p>
        </p:txBody>
      </p:sp>
      <p:sp>
        <p:nvSpPr>
          <p:cNvPr id="11" name="TextBox 10">
            <a:extLst>
              <a:ext uri="{FF2B5EF4-FFF2-40B4-BE49-F238E27FC236}">
                <a16:creationId xmlns:a16="http://schemas.microsoft.com/office/drawing/2014/main" id="{FB5B2E97-F46A-138C-265D-ECA0B6829A2D}"/>
              </a:ext>
            </a:extLst>
          </p:cNvPr>
          <p:cNvSpPr txBox="1"/>
          <p:nvPr/>
        </p:nvSpPr>
        <p:spPr>
          <a:xfrm>
            <a:off x="956992" y="1825314"/>
            <a:ext cx="6663008" cy="727059"/>
          </a:xfrm>
          <a:prstGeom prst="rect">
            <a:avLst/>
          </a:prstGeom>
          <a:noFill/>
        </p:spPr>
        <p:txBody>
          <a:bodyPr wrap="square">
            <a:spAutoFit/>
          </a:bodyPr>
          <a:lstStyle/>
          <a:p>
            <a:pPr>
              <a:lnSpc>
                <a:spcPct val="107000"/>
              </a:lnSpc>
              <a:spcAft>
                <a:spcPts val="800"/>
              </a:spcAft>
            </a:pPr>
            <a:r>
              <a:rPr lang="en-IN" sz="2000" kern="100" dirty="0">
                <a:effectLst/>
                <a:latin typeface="Arial" panose="020B0604020202020204" pitchFamily="34" charset="0"/>
                <a:ea typeface="Calibri" panose="020F0502020204030204" pitchFamily="34" charset="0"/>
                <a:cs typeface="Arial" panose="020B0604020202020204" pitchFamily="34" charset="0"/>
              </a:rPr>
              <a:t>Performance level=IFS(Z2&gt;=5,"VERY HIGH",Z2&gt;=4,"HIGH",Z2&gt;=3,"MED","TRUE","LOW")</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429</TotalTime>
  <Words>652</Words>
  <Application>Microsoft Office PowerPoint</Application>
  <PresentationFormat>Widescreen</PresentationFormat>
  <Paragraphs>100</Paragraphs>
  <Slides>17</Slides>
  <Notes>1</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Employee Data Analysis using Excel  </vt:lpstr>
      <vt:lpstr>PROJECT TITLE</vt:lpstr>
      <vt:lpstr>AGENDA</vt:lpstr>
      <vt:lpstr>PROBLEM STATEMENT</vt:lpstr>
      <vt:lpstr>PROJECT OVERVIEW</vt:lpstr>
      <vt:lpstr>WHO ARE THE END USERS?</vt:lpstr>
      <vt:lpstr>OUR SOLUTION AND ITS VALUE PROPOSITION</vt:lpstr>
      <vt:lpstr>Dataset Description</vt:lpstr>
      <vt:lpstr>THE "WOW" IN OUR SOLUTION</vt:lpstr>
      <vt:lpstr>PowerPoint Presentation</vt:lpstr>
      <vt:lpstr>PowerPoint Presentation</vt:lpstr>
      <vt:lpstr>PowerPoint Presentation</vt:lpstr>
      <vt:lpstr>RESULTS</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Mask Detection using Convolutional Neural Network (CNN)  </dc:title>
  <dc:creator>Konduru Narasimha</dc:creator>
  <cp:lastModifiedBy>Rama Narayanan</cp:lastModifiedBy>
  <cp:revision>15</cp:revision>
  <dcterms:created xsi:type="dcterms:W3CDTF">2024-03-29T15:07:22Z</dcterms:created>
  <dcterms:modified xsi:type="dcterms:W3CDTF">2024-09-10T09:00:29Z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2024-03-29T00:00:00Z</vt:filetime>
  </property>
</Properties>
</file>